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7" r:id="rId3"/>
    <p:sldMasterId id="2147483700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4" r:id="rId11"/>
    <p:sldId id="263" r:id="rId12"/>
    <p:sldId id="260" r:id="rId13"/>
    <p:sldId id="265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 err="1"/>
              <a:t>Technology</a:t>
            </a:r>
            <a:r>
              <a:rPr lang="fr-FR" sz="2000" dirty="0"/>
              <a:t> </a:t>
            </a:r>
            <a:r>
              <a:rPr lang="fr-FR" sz="2000" baseline="0" dirty="0" err="1"/>
              <a:t>Oriented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8468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19A277-8888-4D41-B8C3-80BF6963DB88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8C7CAEB-7D0B-4A49-B650-6B8205C72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3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19A277-8888-4D41-B8C3-80BF6963DB88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8C7CAEB-7D0B-4A49-B650-6B8205C72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9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19A277-8888-4D41-B8C3-80BF6963DB88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8C7CAEB-7D0B-4A49-B650-6B8205C72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7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703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Soft</a:t>
            </a:r>
            <a:r>
              <a:rPr lang="fr-FR" sz="2000" baseline="0" dirty="0"/>
              <a:t> </a:t>
            </a:r>
            <a:r>
              <a:rPr lang="fr-FR" sz="2000" baseline="0" dirty="0" err="1"/>
              <a:t>Skills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01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5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45659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14342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0664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07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67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6790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418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73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996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695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337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SME &amp; </a:t>
            </a:r>
            <a:r>
              <a:rPr lang="fr-FR" sz="2000" dirty="0" err="1"/>
              <a:t>Entrepreneurship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86648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49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115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92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2938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2655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19253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3423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143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8327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2902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091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Sales </a:t>
            </a:r>
            <a:r>
              <a:rPr lang="fr-FR" sz="2000" dirty="0" err="1"/>
              <a:t>Skills</a:t>
            </a:r>
            <a:r>
              <a:rPr lang="fr-FR" sz="2000" dirty="0"/>
              <a:t> </a:t>
            </a:r>
            <a:r>
              <a:rPr lang="fr-FR" sz="2000" baseline="0" dirty="0"/>
              <a:t>Course</a:t>
            </a:r>
            <a:endParaRPr lang="en-US" sz="20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87271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3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142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2193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6/3/2016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08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1758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3513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357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138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177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7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33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19A277-8888-4D41-B8C3-80BF6963DB88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8C7CAEB-7D0B-4A49-B650-6B8205C72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031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19A277-8888-4D41-B8C3-80BF6963DB88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8C7CAEB-7D0B-4A49-B650-6B8205C72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5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19A277-8888-4D41-B8C3-80BF6963DB88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8C7CAEB-7D0B-4A49-B650-6B8205C72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75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15.jp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1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79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418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8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498"/>
            <a:ext cx="11013558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05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5"/>
            <a:ext cx="11002926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5"/>
            <a:ext cx="11002926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00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2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2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686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Temporal Tables -  </a:t>
            </a:r>
            <a:r>
              <a:rPr lang="ar-EG" dirty="0"/>
              <a:t>باللغة العربية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148846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02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Temporal Tables?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System-versioned database feature that allows for tables to be queries at a point in time</a:t>
            </a:r>
          </a:p>
          <a:p>
            <a:r>
              <a:rPr lang="en-US" sz="3200" dirty="0"/>
              <a:t>Table keeps a full history of data modifications to allow for point-in-time analysis of data</a:t>
            </a:r>
          </a:p>
          <a:p>
            <a:r>
              <a:rPr lang="en-US" sz="3200" dirty="0"/>
              <a:t>New feature for SQL 2016 available in all editions</a:t>
            </a:r>
          </a:p>
        </p:txBody>
      </p:sp>
    </p:spTree>
    <p:extLst>
      <p:ext uri="{BB962C8B-B14F-4D97-AF65-F5344CB8AC3E}">
        <p14:creationId xmlns:p14="http://schemas.microsoft.com/office/powerpoint/2010/main" val="39282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1026" name="Picture 2" descr="https://i-msdn.sec.s-msft.com/dynimg/IC84100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54" y="1475139"/>
            <a:ext cx="8258175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49297" y="6384374"/>
            <a:ext cx="5230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https://i-msdn.sec.s-msft.com/dynimg/IC841002.jpeg</a:t>
            </a:r>
          </a:p>
        </p:txBody>
      </p:sp>
    </p:spTree>
    <p:extLst>
      <p:ext uri="{BB962C8B-B14F-4D97-AF65-F5344CB8AC3E}">
        <p14:creationId xmlns:p14="http://schemas.microsoft.com/office/powerpoint/2010/main" val="267676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2050" name="Picture 2" descr="https://i-msdn.sec.s-msft.com/dynimg/IC84100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8" y="1306336"/>
            <a:ext cx="10650362" cy="454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3544" y="6345766"/>
            <a:ext cx="5230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https://i-msdn.sec.s-msft.com/dynimg/IC841002.jpeg</a:t>
            </a:r>
          </a:p>
        </p:txBody>
      </p:sp>
    </p:spTree>
    <p:extLst>
      <p:ext uri="{BB962C8B-B14F-4D97-AF65-F5344CB8AC3E}">
        <p14:creationId xmlns:p14="http://schemas.microsoft.com/office/powerpoint/2010/main" val="160386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Temporal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1825625"/>
            <a:ext cx="12079111" cy="4351338"/>
          </a:xfrm>
        </p:spPr>
        <p:txBody>
          <a:bodyPr>
            <a:normAutofit/>
          </a:bodyPr>
          <a:lstStyle/>
          <a:p>
            <a:r>
              <a:rPr lang="en-US" dirty="0"/>
              <a:t>Create Table </a:t>
            </a:r>
            <a:r>
              <a:rPr lang="en-US" dirty="0" err="1"/>
              <a:t>dbo.Table</a:t>
            </a:r>
            <a:br>
              <a:rPr lang="en-US" dirty="0"/>
            </a:b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Column1….</a:t>
            </a:r>
            <a:br>
              <a:rPr lang="en-US" dirty="0"/>
            </a:br>
            <a:r>
              <a:rPr lang="en-US" dirty="0" err="1"/>
              <a:t>ValidFrom</a:t>
            </a:r>
            <a:r>
              <a:rPr lang="en-US" dirty="0"/>
              <a:t> datetime2 GENERATED ALWAYS AS ROW START </a:t>
            </a:r>
            <a:r>
              <a:rPr lang="en-US" dirty="0">
                <a:solidFill>
                  <a:srgbClr val="00B0F0"/>
                </a:solidFill>
              </a:rPr>
              <a:t>DEFAULT GETDATE()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ValidTo</a:t>
            </a:r>
            <a:r>
              <a:rPr lang="en-US" dirty="0"/>
              <a:t> datetime2 GENERATED ALWAYS AS ROW END </a:t>
            </a:r>
            <a:r>
              <a:rPr lang="en-US" dirty="0">
                <a:solidFill>
                  <a:srgbClr val="00B0F0"/>
                </a:solidFill>
              </a:rPr>
              <a:t>DEFAULT CONVERT(DATETIME2, '9999-12-31 23:59:59.99999999')</a:t>
            </a:r>
            <a:br>
              <a:rPr lang="en-US" dirty="0"/>
            </a:br>
            <a:r>
              <a:rPr lang="en-US" dirty="0"/>
              <a:t>PERIOD FOR SYSTEM_TIME (</a:t>
            </a:r>
            <a:r>
              <a:rPr lang="en-US" dirty="0" err="1"/>
              <a:t>ValidFrom</a:t>
            </a:r>
            <a:r>
              <a:rPr lang="en-US" dirty="0"/>
              <a:t>, </a:t>
            </a:r>
            <a:r>
              <a:rPr lang="en-US" dirty="0" err="1"/>
              <a:t>ValidTo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WITH (SYSTEM_VERSIONING = ON</a:t>
            </a:r>
            <a:br>
              <a:rPr lang="en-US" dirty="0"/>
            </a:br>
            <a:r>
              <a:rPr lang="en-US" dirty="0"/>
              <a:t>	(HISTORY_TABLE = </a:t>
            </a:r>
            <a:r>
              <a:rPr lang="en-US" dirty="0" err="1"/>
              <a:t>dbo.TableHistory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412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Existing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 TABLE </a:t>
            </a:r>
            <a:r>
              <a:rPr lang="en-US" dirty="0" err="1"/>
              <a:t>Table</a:t>
            </a:r>
            <a:br>
              <a:rPr lang="en-US" dirty="0"/>
            </a:br>
            <a:r>
              <a:rPr lang="en-US" dirty="0"/>
              <a:t>ADD PERIOD FOR SYSTEM_TIME (</a:t>
            </a:r>
            <a:r>
              <a:rPr lang="en-US" dirty="0" err="1"/>
              <a:t>ValidFrom</a:t>
            </a:r>
            <a:r>
              <a:rPr lang="en-US" dirty="0"/>
              <a:t>, </a:t>
            </a:r>
            <a:r>
              <a:rPr lang="en-US" dirty="0" err="1"/>
              <a:t>ValidTo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 err="1"/>
              <a:t>ValidFrom</a:t>
            </a:r>
            <a:r>
              <a:rPr lang="en-US" dirty="0"/>
              <a:t> datetime2 GENERATED ALWAYS AS ROW START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DEFAULT GETDATE(),</a:t>
            </a:r>
            <a:br>
              <a:rPr lang="en-US" dirty="0"/>
            </a:br>
            <a:r>
              <a:rPr lang="en-US" dirty="0" err="1"/>
              <a:t>ValidTo</a:t>
            </a:r>
            <a:r>
              <a:rPr lang="en-US" dirty="0"/>
              <a:t> datetime2 GENERATED ALWAYS AS ROW END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DEFAULT CONVERT(DATETIME2, '9999-12-31 23:59:59.99999999')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 TABLE </a:t>
            </a:r>
            <a:r>
              <a:rPr lang="en-US" dirty="0" err="1"/>
              <a:t>dbo.Table</a:t>
            </a:r>
            <a:br>
              <a:rPr lang="en-US" dirty="0"/>
            </a:br>
            <a:r>
              <a:rPr lang="en-US" dirty="0"/>
              <a:t>SET (SYSTEM_VERSIONING = ON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(HISTORY_TABLE =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dbo.TableHistory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1237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the History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* </a:t>
            </a:r>
            <a:br>
              <a:rPr lang="en-US" dirty="0"/>
            </a:br>
            <a:r>
              <a:rPr lang="en-US" dirty="0"/>
              <a:t>FROM Table</a:t>
            </a:r>
            <a:br>
              <a:rPr lang="en-US" dirty="0"/>
            </a:br>
            <a:r>
              <a:rPr lang="en-US" dirty="0"/>
              <a:t>	FOR SYSTEM_TIME  </a:t>
            </a:r>
          </a:p>
          <a:p>
            <a:pPr marL="0" indent="0">
              <a:buNone/>
            </a:pPr>
            <a:r>
              <a:rPr lang="en-US" dirty="0"/>
              <a:t>   	BETWEEN '2016-01-01' AND '2017-01-01' </a:t>
            </a:r>
          </a:p>
          <a:p>
            <a:pPr marL="0" indent="0">
              <a:buNone/>
            </a:pPr>
            <a:r>
              <a:rPr lang="en-US" dirty="0"/>
              <a:t>WHERE Column1 = 11000 </a:t>
            </a:r>
          </a:p>
          <a:p>
            <a:pPr marL="0" indent="0">
              <a:buNone/>
            </a:pPr>
            <a:r>
              <a:rPr lang="en-US" dirty="0"/>
              <a:t>ORDER BY </a:t>
            </a:r>
            <a:r>
              <a:rPr lang="en-US" dirty="0" err="1"/>
              <a:t>ValidFrom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4977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911" y="956930"/>
            <a:ext cx="10515600" cy="4486275"/>
          </a:xfrm>
        </p:spPr>
        <p:txBody>
          <a:bodyPr>
            <a:noAutofit/>
          </a:bodyPr>
          <a:lstStyle/>
          <a:p>
            <a:r>
              <a:rPr lang="en-US" dirty="0"/>
              <a:t>If a history table is not specified, an auto-generated table is created and used</a:t>
            </a:r>
          </a:p>
          <a:p>
            <a:r>
              <a:rPr lang="en-US" dirty="0"/>
              <a:t>A History table can only contain history data from one table</a:t>
            </a:r>
          </a:p>
          <a:p>
            <a:r>
              <a:rPr lang="en-US" dirty="0"/>
              <a:t>Cannot drop the main table until SYSTEM_VERSIONING is turned off</a:t>
            </a:r>
          </a:p>
          <a:p>
            <a:r>
              <a:rPr lang="en-US" dirty="0"/>
              <a:t>Compatible with Stretch Database and Table Partitioning</a:t>
            </a:r>
          </a:p>
          <a:p>
            <a:pPr lvl="1"/>
            <a:r>
              <a:rPr lang="en-US" dirty="0"/>
              <a:t>These solutions can help with data archival and deletion of old data</a:t>
            </a:r>
          </a:p>
          <a:p>
            <a:r>
              <a:rPr lang="en-US" dirty="0"/>
              <a:t>Can create custom archival solution to clean up historical data that is not needed anymore</a:t>
            </a:r>
          </a:p>
          <a:p>
            <a:r>
              <a:rPr lang="en-US" dirty="0"/>
              <a:t>Always-On Availability groups fully supported</a:t>
            </a:r>
          </a:p>
          <a:p>
            <a:r>
              <a:rPr lang="en-US" dirty="0"/>
              <a:t>Snapshot and Transactional Replication support for Subscriber</a:t>
            </a:r>
          </a:p>
          <a:p>
            <a:pPr lvl="1"/>
            <a:r>
              <a:rPr lang="en-US" dirty="0"/>
              <a:t>Good scenario for using temporal tables on the Subscriber to an OLTP system where the Temporal Table will be used for history reporting</a:t>
            </a:r>
          </a:p>
          <a:p>
            <a:pPr lvl="1"/>
            <a:r>
              <a:rPr lang="en-US" dirty="0"/>
              <a:t>Only one Publisher and subscriber supported in the topology</a:t>
            </a:r>
          </a:p>
        </p:txBody>
      </p:sp>
    </p:spTree>
    <p:extLst>
      <p:ext uri="{BB962C8B-B14F-4D97-AF65-F5344CB8AC3E}">
        <p14:creationId xmlns:p14="http://schemas.microsoft.com/office/powerpoint/2010/main" val="47174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66863"/>
      </p:ext>
    </p:extLst>
  </p:cSld>
  <p:clrMapOvr>
    <a:masterClrMapping/>
  </p:clrMapOvr>
</p:sld>
</file>

<file path=ppt/theme/theme1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MVA - template</Template>
  <TotalTime>173</TotalTime>
  <Words>207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Segoe UI Light</vt:lpstr>
      <vt:lpstr>MVA - template</vt:lpstr>
      <vt:lpstr>1_Office Theme</vt:lpstr>
      <vt:lpstr>2_Office Theme</vt:lpstr>
      <vt:lpstr>3_Office Theme</vt:lpstr>
      <vt:lpstr>Temporal Tables -  باللغة العربية</vt:lpstr>
      <vt:lpstr>What are Temporal Tables?</vt:lpstr>
      <vt:lpstr>How does it work?</vt:lpstr>
      <vt:lpstr>How does it work?</vt:lpstr>
      <vt:lpstr>How to create a Temporal Table</vt:lpstr>
      <vt:lpstr>Alter Existing Table</vt:lpstr>
      <vt:lpstr>Querying the History Table</vt:lpstr>
      <vt:lpstr>Additional Information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Temporal Table</dc:title>
  <dc:creator>Ayman El-Ghazali</dc:creator>
  <cp:lastModifiedBy>Ayman El-Ghazali</cp:lastModifiedBy>
  <cp:revision>15</cp:revision>
  <dcterms:created xsi:type="dcterms:W3CDTF">2016-05-31T16:50:41Z</dcterms:created>
  <dcterms:modified xsi:type="dcterms:W3CDTF">2016-06-03T13:39:25Z</dcterms:modified>
</cp:coreProperties>
</file>